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C0A1EF-D893-4DBC-964D-04DDF5BA292D}" v="4" dt="2025-07-10T13:16:58.747"/>
    <p1510:client id="{4461E284-6AF0-4570-B84A-4B1C59A4519D}" v="4" dt="2025-07-10T12:16:16.4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150" y="1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icia Nicklin" userId="028bb013867c0843" providerId="LiveId" clId="{0BC0A1EF-D893-4DBC-964D-04DDF5BA292D}"/>
    <pc:docChg chg="custSel addSld modSld">
      <pc:chgData name="Alicia Nicklin" userId="028bb013867c0843" providerId="LiveId" clId="{0BC0A1EF-D893-4DBC-964D-04DDF5BA292D}" dt="2025-07-10T13:17:01.912" v="180" actId="26606"/>
      <pc:docMkLst>
        <pc:docMk/>
      </pc:docMkLst>
      <pc:sldChg chg="modNotesTx">
        <pc:chgData name="Alicia Nicklin" userId="028bb013867c0843" providerId="LiveId" clId="{0BC0A1EF-D893-4DBC-964D-04DDF5BA292D}" dt="2025-07-10T12:28:28.020" v="148"/>
        <pc:sldMkLst>
          <pc:docMk/>
          <pc:sldMk cId="4108481620" sldId="256"/>
        </pc:sldMkLst>
      </pc:sldChg>
      <pc:sldChg chg="modNotesTx">
        <pc:chgData name="Alicia Nicklin" userId="028bb013867c0843" providerId="LiveId" clId="{0BC0A1EF-D893-4DBC-964D-04DDF5BA292D}" dt="2025-07-10T12:24:30.192" v="94" actId="20577"/>
        <pc:sldMkLst>
          <pc:docMk/>
          <pc:sldMk cId="913944335" sldId="257"/>
        </pc:sldMkLst>
      </pc:sldChg>
      <pc:sldChg chg="modSp mod modNotesTx">
        <pc:chgData name="Alicia Nicklin" userId="028bb013867c0843" providerId="LiveId" clId="{0BC0A1EF-D893-4DBC-964D-04DDF5BA292D}" dt="2025-07-10T12:29:03.893" v="149"/>
        <pc:sldMkLst>
          <pc:docMk/>
          <pc:sldMk cId="2952610987" sldId="258"/>
        </pc:sldMkLst>
        <pc:spChg chg="mod">
          <ac:chgData name="Alicia Nicklin" userId="028bb013867c0843" providerId="LiveId" clId="{0BC0A1EF-D893-4DBC-964D-04DDF5BA292D}" dt="2025-07-10T12:24:55.912" v="96" actId="14100"/>
          <ac:spMkLst>
            <pc:docMk/>
            <pc:sldMk cId="2952610987" sldId="258"/>
            <ac:spMk id="24" creationId="{E1D7E040-DB75-7F8E-0A81-4B92B1C32017}"/>
          </ac:spMkLst>
        </pc:spChg>
        <pc:spChg chg="mod">
          <ac:chgData name="Alicia Nicklin" userId="028bb013867c0843" providerId="LiveId" clId="{0BC0A1EF-D893-4DBC-964D-04DDF5BA292D}" dt="2025-07-10T12:19:28.294" v="1" actId="1076"/>
          <ac:spMkLst>
            <pc:docMk/>
            <pc:sldMk cId="2952610987" sldId="258"/>
            <ac:spMk id="27" creationId="{CE3A494E-E8FE-88DC-A89F-A5E4660D586A}"/>
          </ac:spMkLst>
        </pc:spChg>
      </pc:sldChg>
      <pc:sldChg chg="addSp delSp modSp mod modNotesTx">
        <pc:chgData name="Alicia Nicklin" userId="028bb013867c0843" providerId="LiveId" clId="{0BC0A1EF-D893-4DBC-964D-04DDF5BA292D}" dt="2025-07-10T13:17:01.912" v="180" actId="26606"/>
        <pc:sldMkLst>
          <pc:docMk/>
          <pc:sldMk cId="3419915396" sldId="259"/>
        </pc:sldMkLst>
        <pc:spChg chg="del">
          <ac:chgData name="Alicia Nicklin" userId="028bb013867c0843" providerId="LiveId" clId="{0BC0A1EF-D893-4DBC-964D-04DDF5BA292D}" dt="2025-07-10T13:17:01.912" v="180" actId="26606"/>
          <ac:spMkLst>
            <pc:docMk/>
            <pc:sldMk cId="3419915396" sldId="259"/>
            <ac:spMk id="24" creationId="{C7F2E4D6-EF46-1C43-8F3E-3620C3C83F36}"/>
          </ac:spMkLst>
        </pc:spChg>
        <pc:spChg chg="add">
          <ac:chgData name="Alicia Nicklin" userId="028bb013867c0843" providerId="LiveId" clId="{0BC0A1EF-D893-4DBC-964D-04DDF5BA292D}" dt="2025-07-10T13:17:01.912" v="180" actId="26606"/>
          <ac:spMkLst>
            <pc:docMk/>
            <pc:sldMk cId="3419915396" sldId="259"/>
            <ac:spMk id="34" creationId="{C7F2E4D6-EF46-1C43-8F3E-3620C3C83F36}"/>
          </ac:spMkLst>
        </pc:spChg>
        <pc:grpChg chg="del">
          <ac:chgData name="Alicia Nicklin" userId="028bb013867c0843" providerId="LiveId" clId="{0BC0A1EF-D893-4DBC-964D-04DDF5BA292D}" dt="2025-07-10T13:17:01.912" v="180" actId="26606"/>
          <ac:grpSpMkLst>
            <pc:docMk/>
            <pc:sldMk cId="3419915396" sldId="259"/>
            <ac:grpSpMk id="26" creationId="{0D40C408-1C95-CC45-87A7-61CE8B1F9362}"/>
          </ac:grpSpMkLst>
        </pc:grpChg>
        <pc:grpChg chg="add">
          <ac:chgData name="Alicia Nicklin" userId="028bb013867c0843" providerId="LiveId" clId="{0BC0A1EF-D893-4DBC-964D-04DDF5BA292D}" dt="2025-07-10T13:17:01.912" v="180" actId="26606"/>
          <ac:grpSpMkLst>
            <pc:docMk/>
            <pc:sldMk cId="3419915396" sldId="259"/>
            <ac:grpSpMk id="38" creationId="{0D40C408-1C95-CC45-87A7-61CE8B1F9362}"/>
          </ac:grpSpMkLst>
        </pc:grpChg>
        <pc:picChg chg="del">
          <ac:chgData name="Alicia Nicklin" userId="028bb013867c0843" providerId="LiveId" clId="{0BC0A1EF-D893-4DBC-964D-04DDF5BA292D}" dt="2025-07-10T13:13:33.351" v="167" actId="478"/>
          <ac:picMkLst>
            <pc:docMk/>
            <pc:sldMk cId="3419915396" sldId="259"/>
            <ac:picMk id="5" creationId="{4F7DFF6E-7807-EFAF-0FC9-6FBBDBA27348}"/>
          </ac:picMkLst>
        </pc:picChg>
        <pc:picChg chg="add mod">
          <ac:chgData name="Alicia Nicklin" userId="028bb013867c0843" providerId="LiveId" clId="{0BC0A1EF-D893-4DBC-964D-04DDF5BA292D}" dt="2025-07-10T13:17:01.912" v="180" actId="26606"/>
          <ac:picMkLst>
            <pc:docMk/>
            <pc:sldMk cId="3419915396" sldId="259"/>
            <ac:picMk id="6" creationId="{0A287560-0E2F-8E15-E948-A5587781C5D9}"/>
          </ac:picMkLst>
        </pc:picChg>
        <pc:picChg chg="del">
          <ac:chgData name="Alicia Nicklin" userId="028bb013867c0843" providerId="LiveId" clId="{0BC0A1EF-D893-4DBC-964D-04DDF5BA292D}" dt="2025-07-10T13:13:34.662" v="168" actId="478"/>
          <ac:picMkLst>
            <pc:docMk/>
            <pc:sldMk cId="3419915396" sldId="259"/>
            <ac:picMk id="7" creationId="{230487FF-E0FC-ED50-A22F-83FF121F3F60}"/>
          </ac:picMkLst>
        </pc:picChg>
        <pc:picChg chg="del">
          <ac:chgData name="Alicia Nicklin" userId="028bb013867c0843" providerId="LiveId" clId="{0BC0A1EF-D893-4DBC-964D-04DDF5BA292D}" dt="2025-07-10T13:13:31.941" v="166" actId="478"/>
          <ac:picMkLst>
            <pc:docMk/>
            <pc:sldMk cId="3419915396" sldId="259"/>
            <ac:picMk id="9" creationId="{404E90C8-A4E8-8F7C-6491-806EAF999C10}"/>
          </ac:picMkLst>
        </pc:picChg>
        <pc:picChg chg="add mod">
          <ac:chgData name="Alicia Nicklin" userId="028bb013867c0843" providerId="LiveId" clId="{0BC0A1EF-D893-4DBC-964D-04DDF5BA292D}" dt="2025-07-10T13:17:01.912" v="180" actId="26606"/>
          <ac:picMkLst>
            <pc:docMk/>
            <pc:sldMk cId="3419915396" sldId="259"/>
            <ac:picMk id="10" creationId="{E8EBB5F9-12D0-E292-9A77-E264F1F924F7}"/>
          </ac:picMkLst>
        </pc:picChg>
        <pc:picChg chg="add mod">
          <ac:chgData name="Alicia Nicklin" userId="028bb013867c0843" providerId="LiveId" clId="{0BC0A1EF-D893-4DBC-964D-04DDF5BA292D}" dt="2025-07-10T13:17:01.912" v="180" actId="26606"/>
          <ac:picMkLst>
            <pc:docMk/>
            <pc:sldMk cId="3419915396" sldId="259"/>
            <ac:picMk id="12" creationId="{0D8AA7B7-2433-D251-973C-6F6003D07F16}"/>
          </ac:picMkLst>
        </pc:picChg>
        <pc:cxnChg chg="del">
          <ac:chgData name="Alicia Nicklin" userId="028bb013867c0843" providerId="LiveId" clId="{0BC0A1EF-D893-4DBC-964D-04DDF5BA292D}" dt="2025-07-10T13:17:01.912" v="180" actId="26606"/>
          <ac:cxnSpMkLst>
            <pc:docMk/>
            <pc:sldMk cId="3419915396" sldId="259"/>
            <ac:cxnSpMk id="25" creationId="{BF3CF3DF-4809-5B42-9F22-981391379297}"/>
          </ac:cxnSpMkLst>
        </pc:cxnChg>
        <pc:cxnChg chg="add">
          <ac:chgData name="Alicia Nicklin" userId="028bb013867c0843" providerId="LiveId" clId="{0BC0A1EF-D893-4DBC-964D-04DDF5BA292D}" dt="2025-07-10T13:17:01.912" v="180" actId="26606"/>
          <ac:cxnSpMkLst>
            <pc:docMk/>
            <pc:sldMk cId="3419915396" sldId="259"/>
            <ac:cxnSpMk id="36" creationId="{BF3CF3DF-4809-5B42-9F22-981391379297}"/>
          </ac:cxnSpMkLst>
        </pc:cxnChg>
      </pc:sldChg>
      <pc:sldChg chg="modNotesTx">
        <pc:chgData name="Alicia Nicklin" userId="028bb013867c0843" providerId="LiveId" clId="{0BC0A1EF-D893-4DBC-964D-04DDF5BA292D}" dt="2025-07-10T12:31:49.237" v="152"/>
        <pc:sldMkLst>
          <pc:docMk/>
          <pc:sldMk cId="266233700" sldId="260"/>
        </pc:sldMkLst>
      </pc:sldChg>
      <pc:sldChg chg="modNotesTx">
        <pc:chgData name="Alicia Nicklin" userId="028bb013867c0843" providerId="LiveId" clId="{0BC0A1EF-D893-4DBC-964D-04DDF5BA292D}" dt="2025-07-10T12:33:24.809" v="153"/>
        <pc:sldMkLst>
          <pc:docMk/>
          <pc:sldMk cId="3190272077" sldId="261"/>
        </pc:sldMkLst>
      </pc:sldChg>
      <pc:sldChg chg="modNotesTx">
        <pc:chgData name="Alicia Nicklin" userId="028bb013867c0843" providerId="LiveId" clId="{0BC0A1EF-D893-4DBC-964D-04DDF5BA292D}" dt="2025-07-10T12:34:12.284" v="154"/>
        <pc:sldMkLst>
          <pc:docMk/>
          <pc:sldMk cId="1043782244" sldId="262"/>
        </pc:sldMkLst>
      </pc:sldChg>
      <pc:sldChg chg="modSp new mod">
        <pc:chgData name="Alicia Nicklin" userId="028bb013867c0843" providerId="LiveId" clId="{0BC0A1EF-D893-4DBC-964D-04DDF5BA292D}" dt="2025-07-10T12:35:27.935" v="165" actId="5793"/>
        <pc:sldMkLst>
          <pc:docMk/>
          <pc:sldMk cId="919740222" sldId="263"/>
        </pc:sldMkLst>
        <pc:spChg chg="mod">
          <ac:chgData name="Alicia Nicklin" userId="028bb013867c0843" providerId="LiveId" clId="{0BC0A1EF-D893-4DBC-964D-04DDF5BA292D}" dt="2025-07-10T12:35:27.935" v="165" actId="5793"/>
          <ac:spMkLst>
            <pc:docMk/>
            <pc:sldMk cId="919740222" sldId="263"/>
            <ac:spMk id="2" creationId="{4A1F8367-FE5C-9E19-45FE-A93D4520C696}"/>
          </ac:spMkLst>
        </pc:spChg>
        <pc:spChg chg="mod">
          <ac:chgData name="Alicia Nicklin" userId="028bb013867c0843" providerId="LiveId" clId="{0BC0A1EF-D893-4DBC-964D-04DDF5BA292D}" dt="2025-07-10T12:35:25.225" v="156"/>
          <ac:spMkLst>
            <pc:docMk/>
            <pc:sldMk cId="919740222" sldId="263"/>
            <ac:spMk id="3" creationId="{A0F536B8-D7AE-F04D-FF6D-32FAFDD9B737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tiff>
</file>

<file path=ppt/media/image5.tiff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FD0AD2-C79D-4C7C-9864-A4C19950E85A}" type="datetimeFigureOut">
              <a:rPr lang="en-GB" smtClean="0"/>
              <a:t>10/07/2025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CAFA8E-8B2B-4232-833D-F86CDE0AD6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5056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dirty="0"/>
              <a:t>Over the last two weeks, I’ve been working with the TOIL pan-cancer dataset to explore CES1 expression in colorectal cancer — specifically colon adenocarcinoma (COAD).</a:t>
            </a:r>
          </a:p>
          <a:p>
            <a:pPr>
              <a:buNone/>
            </a:pPr>
            <a:r>
              <a:rPr lang="en-GB" dirty="0"/>
              <a:t>I focused only on primary tumour samples and used clinical metadata from TCGA.</a:t>
            </a:r>
          </a:p>
          <a:p>
            <a:pPr>
              <a:buNone/>
            </a:pPr>
            <a:r>
              <a:rPr lang="en-GB" dirty="0"/>
              <a:t>The core aim was to perform survival analysis using gene expression — looking at overall survival, disease-specific survival, and progression-free interval.</a:t>
            </a:r>
          </a:p>
          <a:p>
            <a:pPr>
              <a:buNone/>
            </a:pPr>
            <a:r>
              <a:rPr lang="en-GB" dirty="0"/>
              <a:t>After verifying CES1 individually, I built multi-gene signatures by combining CES1 with other genes like CKS1B, BIRC5, and CDCA5.</a:t>
            </a:r>
          </a:p>
          <a:p>
            <a:pPr>
              <a:buNone/>
            </a:pPr>
            <a:r>
              <a:rPr lang="en-GB" dirty="0"/>
              <a:t>I also set up automated R pipelines to calculate z-score signatures, apply thresholding, and generate Kaplan–Meier plots.</a:t>
            </a:r>
          </a:p>
          <a:p>
            <a:r>
              <a:rPr lang="en-GB" dirty="0"/>
              <a:t>The diagram here shows the basic flow — starting from expression + clinical CSVs, scaling to signature scores, and then stratifying for survival.”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CAFA8E-8B2B-4232-833D-F86CDE0AD6E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6294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goal was to investigate CES1 expression across COAD samples using survival endpoints like OS, DSS, and PFI. I also built multi-gene signature scores and automated the entire process in R for future scalability. I also did some </a:t>
            </a:r>
            <a:r>
              <a:rPr lang="en-GB" dirty="0" err="1"/>
              <a:t>backround</a:t>
            </a:r>
            <a:r>
              <a:rPr lang="en-GB" dirty="0"/>
              <a:t> research on </a:t>
            </a:r>
            <a:r>
              <a:rPr lang="en-GB" b="1" dirty="0"/>
              <a:t>why CES1 </a:t>
            </a:r>
            <a:r>
              <a:rPr lang="en-GB" dirty="0"/>
              <a:t>It's involved in fatty acid metabolism and has been implicated in various cancers which I found fascinating.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CAFA8E-8B2B-4232-833D-F86CDE0AD6E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79356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dirty="0"/>
              <a:t>In Week 1, I focused on verifying and cleaning up the CES1 survival analysis.</a:t>
            </a:r>
          </a:p>
          <a:p>
            <a:pPr>
              <a:buNone/>
            </a:pPr>
            <a:r>
              <a:rPr lang="en-GB" dirty="0"/>
              <a:t>I fixed some issues with stage-specific </a:t>
            </a:r>
            <a:r>
              <a:rPr lang="en-GB" dirty="0" err="1"/>
              <a:t>subsetting</a:t>
            </a:r>
            <a:r>
              <a:rPr lang="en-GB" dirty="0"/>
              <a:t> and made sure I was always using the correct filtered dataset — not the raw file.</a:t>
            </a:r>
          </a:p>
          <a:p>
            <a:pPr>
              <a:buNone/>
            </a:pPr>
            <a:r>
              <a:rPr lang="en-GB" dirty="0"/>
              <a:t>I then added patient counts to the legends, adjusted fonts and layouts for clarity, and checked that I was using the correct survival columns — like </a:t>
            </a:r>
            <a:r>
              <a:rPr lang="en-GB" dirty="0" err="1"/>
              <a:t>OS_months</a:t>
            </a:r>
            <a:r>
              <a:rPr lang="en-GB" dirty="0"/>
              <a:t>, </a:t>
            </a:r>
            <a:r>
              <a:rPr lang="en-GB" dirty="0" err="1"/>
              <a:t>DSS_months</a:t>
            </a:r>
            <a:r>
              <a:rPr lang="en-GB" dirty="0"/>
              <a:t>, and </a:t>
            </a:r>
            <a:r>
              <a:rPr lang="en-GB" dirty="0" err="1"/>
              <a:t>PFI_months</a:t>
            </a:r>
            <a:r>
              <a:rPr lang="en-GB" dirty="0"/>
              <a:t>.</a:t>
            </a:r>
          </a:p>
          <a:p>
            <a:pPr>
              <a:buNone/>
            </a:pPr>
            <a:r>
              <a:rPr lang="en-GB" dirty="0"/>
              <a:t>I saved all results in an organized folder: KM_CES1_plots.</a:t>
            </a:r>
          </a:p>
          <a:p>
            <a:r>
              <a:rPr lang="en-GB" dirty="0"/>
              <a:t>The plot on the right is an example — this is KM_OS_0.5_v1, showing CES1 stratified by median expression.”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CAFA8E-8B2B-4232-833D-F86CDE0AD6E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7288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dirty="0"/>
              <a:t>“This task expanded on the CES1 survival analysis by stratifying expression using multiple quantile-based thresholds.</a:t>
            </a:r>
          </a:p>
          <a:p>
            <a:pPr>
              <a:buNone/>
            </a:pPr>
            <a:r>
              <a:rPr lang="en-GB" dirty="0"/>
              <a:t>I implemented three strategies: quartiles, central exclusion (like 40–60%), and extremes (e.g. 0–33%).</a:t>
            </a:r>
          </a:p>
          <a:p>
            <a:pPr>
              <a:buNone/>
            </a:pPr>
            <a:r>
              <a:rPr lang="en-GB" dirty="0"/>
              <a:t>These were run in a loop, and plots were generated automatically for OS, DSS, and PFI.</a:t>
            </a:r>
          </a:p>
          <a:p>
            <a:pPr>
              <a:buNone/>
            </a:pPr>
            <a:r>
              <a:rPr lang="en-GB" dirty="0"/>
              <a:t>All results were saved to the KM_task2_looped_thresholds folder.</a:t>
            </a:r>
          </a:p>
          <a:p>
            <a:r>
              <a:rPr lang="en-GB" dirty="0"/>
              <a:t>As you can see from the plots, some thresholds led to very unbalanced groups — for example, one with only a single patient.”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CAFA8E-8B2B-4232-833D-F86CDE0AD6E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04716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dirty="0"/>
              <a:t>“Next, I extended the analysis beyond CES1 alone.</a:t>
            </a:r>
          </a:p>
          <a:p>
            <a:pPr>
              <a:buNone/>
            </a:pPr>
            <a:r>
              <a:rPr lang="en-GB" dirty="0"/>
              <a:t>First I normalised the expression of CES1, CKS1B, BIRC5, and CDCA5 using z-scores.</a:t>
            </a:r>
          </a:p>
          <a:p>
            <a:pPr>
              <a:buNone/>
            </a:pPr>
            <a:r>
              <a:rPr lang="en-GB" dirty="0"/>
              <a:t>Then I created multi-gene signature scores by combining 2–4 genes — for example, CES1 + CPT1A + MGLL.</a:t>
            </a:r>
          </a:p>
          <a:p>
            <a:pPr>
              <a:buNone/>
            </a:pPr>
            <a:r>
              <a:rPr lang="en-GB" dirty="0"/>
              <a:t>These composite scores were stratified into quantile-based groups to define LOW vs HIGH.</a:t>
            </a:r>
          </a:p>
          <a:p>
            <a:pPr>
              <a:buNone/>
            </a:pPr>
            <a:r>
              <a:rPr lang="en-GB" dirty="0"/>
              <a:t>Survival plots were generated for every signature–threshold combination and saved to the </a:t>
            </a:r>
            <a:r>
              <a:rPr lang="en-GB" dirty="0" err="1"/>
              <a:t>KM_signature_plots</a:t>
            </a:r>
            <a:r>
              <a:rPr lang="en-GB" dirty="0"/>
              <a:t> folder.</a:t>
            </a:r>
          </a:p>
          <a:p>
            <a:r>
              <a:rPr lang="en-GB" dirty="0"/>
              <a:t>As shown here, not all combinations produced strong effects, especially where group sizes were very uneven.”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CAFA8E-8B2B-4232-833D-F86CDE0AD6E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75500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dirty="0"/>
              <a:t>“In the final stage, I streamlined the workflow by turning repeated code into reusable R functions — including for z-score scaling, signature generation, and KM plotting.</a:t>
            </a:r>
          </a:p>
          <a:p>
            <a:pPr>
              <a:buNone/>
            </a:pPr>
            <a:r>
              <a:rPr lang="en-GB" dirty="0"/>
              <a:t>I used loops to apply these functions across all gene combinations and stratification thresholds.</a:t>
            </a:r>
          </a:p>
          <a:p>
            <a:pPr>
              <a:buNone/>
            </a:pPr>
            <a:r>
              <a:rPr lang="en-GB" dirty="0"/>
              <a:t>Each output was saved with an informative filename to help with traceability and folder organisation.</a:t>
            </a:r>
          </a:p>
          <a:p>
            <a:pPr>
              <a:buNone/>
            </a:pPr>
            <a:r>
              <a:rPr lang="en-GB" dirty="0"/>
              <a:t>This cleaned structure meant fewer manual edits and made it easier to reuse code across new gene sets or cancer types later.</a:t>
            </a:r>
          </a:p>
          <a:p>
            <a:r>
              <a:rPr lang="en-GB" dirty="0"/>
              <a:t>All plots here were generated from those automated scripts and saved into the </a:t>
            </a:r>
            <a:r>
              <a:rPr lang="en-GB" dirty="0" err="1"/>
              <a:t>KM_signature_plots</a:t>
            </a:r>
            <a:r>
              <a:rPr lang="en-GB" dirty="0"/>
              <a:t> folder.”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CAFA8E-8B2B-4232-833D-F86CDE0AD6E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89771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dirty="0"/>
              <a:t>There were quite a few technical issues I ran into during this process.</a:t>
            </a:r>
          </a:p>
          <a:p>
            <a:pPr>
              <a:buNone/>
            </a:pPr>
            <a:r>
              <a:rPr lang="en-GB" dirty="0"/>
              <a:t>First, the sample IDs didn’t match across the expression and clinical datasets — I realised that ENSEMBL version numbers were the problem, so I removed those suffixes and matched cleanly.</a:t>
            </a:r>
          </a:p>
          <a:p>
            <a:pPr>
              <a:buNone/>
            </a:pPr>
            <a:r>
              <a:rPr lang="en-GB" dirty="0"/>
              <a:t>Second, I noticed that some survival plots looked off — turns out I was accidentally using unfiltered clinical data instead of just primary tumour samples. I fixed this by properly </a:t>
            </a:r>
            <a:r>
              <a:rPr lang="en-GB" dirty="0" err="1"/>
              <a:t>subsetting</a:t>
            </a:r>
            <a:r>
              <a:rPr lang="en-GB" dirty="0"/>
              <a:t> with the sample type file.</a:t>
            </a:r>
          </a:p>
          <a:p>
            <a:pPr>
              <a:buNone/>
            </a:pPr>
            <a:r>
              <a:rPr lang="en-GB" dirty="0"/>
              <a:t>Then when testing loops, I found that plots were saving into the wrong folder — so I created a dedicated subdirectory for the task.</a:t>
            </a:r>
          </a:p>
          <a:p>
            <a:r>
              <a:rPr lang="en-GB" dirty="0"/>
              <a:t>And lastly, because there were just too many gene/threshold combinations to handle manually, I automated the whole pipeline — generating signatures, stratifying, and saving outputs in one go.”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CAFA8E-8B2B-4232-833D-F86CDE0AD6E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1875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EB46B8FB-F6A2-5F47-A6CD-A7E17E69270F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768334"/>
            <a:ext cx="5066001" cy="2866405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4283239"/>
            <a:ext cx="5066001" cy="1475177"/>
          </a:xfrm>
        </p:spPr>
        <p:txBody>
          <a:bodyPr anchor="b"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5C4-E533-BE48-B528-D1A278BC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928" y="457200"/>
            <a:ext cx="3608205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A5B0A250-5CC0-1746-B209-08E8B0DAE6AF}" type="datetimeFigureOut">
              <a:rPr lang="en-US" smtClean="0"/>
              <a:pPr algn="l"/>
              <a:t>7/10/2025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9BA8A-EF83-434D-A90E-0805D110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DDE0-90B9-AD4E-B0EB-E7464FA9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3A3282-0389-C547-8CA6-7F3E7F27B34D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0907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ED46EE4-CE67-DD46-A751-9FEA049A22B8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5C5B70-D34F-8A49-B220-808CE2BBB7F3}"/>
                </a:ext>
              </a:extLst>
            </p:cNvPr>
            <p:cNvSpPr/>
            <p:nvPr/>
          </p:nvSpPr>
          <p:spPr>
            <a:xfrm>
              <a:off x="8928528" y="491812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BBFE624-6DBD-8541-B43B-180C0AFA21F0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E01AC23-2120-A542-B140-5A29AA27A2C8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54689C0-9C35-9B4D-906B-DA287DA55A38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96570F0-11E0-6147-9053-E3A4B5DBA0E4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BDD97F6-A366-B54A-B889-42E97AFEDE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58E853BC-EE80-374B-B823-8D51A948C4CF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5B70B1-649D-9848-B5D4-6DE04D55F5F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6A2092A-2157-0A49-937F-BBAE14687DE7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92371E-D526-AF43-816F-F7AEBA9FF16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6995714-B51E-E84A-9FD5-3AD33004E517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FDB0CC5-76AA-6E44-8376-4EE649C1DE42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3D981F0B-8982-1C45-8D7C-30E744003823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76EEB7-1E87-0447-8CD6-DD220CF4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AE526-3A03-9B41-8C9F-27156E701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08D72-182D-C947-B3F7-B74948D0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7/10/2025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6E396-D059-AF4D-A1D9-C1347978A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45B6-87C0-2F4A-8146-00E911CDF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480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8A912D-4325-C449-BF2E-F331A221C69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14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7123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3803ECC-8207-244B-8051-94AA5304EDD9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F2E8536-821C-3846-A152-2001B7BA4BC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7A02781-FFB4-C04E-97FB-78D26A9E8F1C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4C29607-37D2-7A4B-98E2-2C851CD6776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12FC7BA-80CC-1C4E-B268-B3EEA08137F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EBC8FB1-96B9-D84A-BD2A-BC8410EBE012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8455B4-A778-B44D-A7E8-C45A4846D9F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07CCA-80EF-2B45-8F8C-7D5796A61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50095" y="976630"/>
            <a:ext cx="2268507" cy="47845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221C3-F2D3-FC4F-938B-4C4CAC737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5150" y="976630"/>
            <a:ext cx="8264057" cy="478459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61B46-3E9A-AC48-8C84-5B46EA1E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F8F49-5859-714C-8EE1-61A74F32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B6F69-3FFA-D94F-BA99-873D36F7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1B40EC-87DB-A64F-9D4B-98A86F7CEFFF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4961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AFDA3-320A-C24D-A7A1-20C1267EC987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</a:extLst>
            </p:cNvPr>
            <p:cNvSpPr/>
            <p:nvPr/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2A1E4-52BA-534C-AECC-35C3CF44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5675-65B4-E14F-9785-663A83B7B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76A1E-2332-684F-BDD2-687C166B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7/10/2025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B8CB0-B7BE-7D4F-B254-8A2F8AEC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5A569-A063-8E40-B703-82B11D2A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7169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31D73A-BA91-794F-8C09-4F4B41A6D08B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4262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3ABDDED5-B489-454D-A72D-46C9473AB018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6338A9A-49A1-B04D-B479-43604A5CD6D5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151B6D8-101B-F34D-992A-1668DB5D0067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1D4DE71-EB1A-E74C-9364-5FEC5377F4EF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D99A5CD-9D3A-DA46-AD96-34B9DB522051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6537DF9-74F2-924C-9B63-22B100C80C92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7655457-8E4D-F34C-A595-66A45E9C3A1F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B0E8D2C-8947-E44C-BC5F-F81B083DAA3E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ED57F45D-85B8-AC49-A2BA-E941F1BE7F15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576359-CAE3-634C-8DF8-A834BCD7D668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6343F35-6601-BD4A-B9A5-25361D0453D2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ED1C169-DCD9-9C4B-91B1-519621155A64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2328AC7-E0BC-0E46-A25B-11D523EC8100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2BBE02A-588F-6C4D-B310-694098C6A340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6751D5A0-C90A-0A44-8654-CFE1B719B35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F0FA086-0D80-B74A-9B37-5EACDE30D61F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022E302-2A55-8844-A50B-DC16D075E16B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4B325F5-A048-2843-A40B-3B2B31ECED76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707B616-7E85-5442-B46B-AF9426A7A0E9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8914A00-D181-5847-A150-77CE67F94369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DAF2D976-5F49-2848-B465-C85708A6D706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5E333474-B850-354C-A2E2-01735C948D47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C25646C-71B3-4A44-A4FE-C3CABE5580BB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598CFE9-67EE-E342-9EF7-F40A1E0BE59E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1E29AD13-94FE-1349-A28E-10F6E780F510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51"/>
            <a:ext cx="5066001" cy="2334768"/>
          </a:xfrm>
        </p:spPr>
        <p:txBody>
          <a:bodyPr anchor="t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4255453"/>
            <a:ext cx="5066001" cy="1500187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0B541-D211-974B-97FE-C1F9473A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7/10/2025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27FB0-D95A-D543-8E29-6E5F22B4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C4404-F49D-9F48-A10B-1F60870B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6A1FD1-D82F-3141-8687-8D7C0631C21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2105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42ECFEB-12CF-4C4F-BC8A-5816C27CA565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26C9482-2804-144B-88B2-0AF191BD757D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1363F79-96BD-9240-86E2-DF26C9C2437D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3F0BF1-DA57-1D49-82F0-802F4D385A85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CD42A1B-A03A-C946-8A2A-CE437EA433FD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591FE00-3AAF-9B4B-8107-E94D50828227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49E92E9-89A7-4842-B271-411C7DF75D2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C29C99-0841-9F46-AB1A-E9751DFE448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0AB684-BDA8-014B-8DCC-125F8B8D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40E05-0F5F-6243-AD57-66BFC33AD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2851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0B3A4-11FE-D94C-9B93-255E362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9638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BEEAF-F881-6E48-84AF-E5CEEF1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7/10/2025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72753-1CC3-9244-9AF0-6927018A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D55D0-FCC7-AC42-9810-9B49E334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C736C3-88FB-244C-83B8-B2856998D22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879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7D16A9C-7411-5242-A59C-816B8907E3BE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997260B-7D44-7049-B605-7FD6E6CE5612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D6AF601-77C3-D74A-B1E5-7F33703A6927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FCA921-0F9E-2E41-A285-75409E25501A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20B9E03-438B-FC42-9DA1-835D5BC3FE8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670E1F-61CD-8940-A898-6D5092A78BB9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080C64CF-0C6A-3449-9709-AE038C4A7995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EC46D5B-957F-A24C-8E36-CC71F660EC8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58182F-7B5E-FD42-AFC6-A3848D833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768096"/>
            <a:ext cx="7333488" cy="12710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9E4DE-75C0-C841-A68D-9D7BBAD7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149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C87F7-356E-9E43-97A0-D972B2285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149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AB4C28-30CB-CC4E-A25E-F4FEFA49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3066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D0191-963B-1E4C-BEC5-9B42E3951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83066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0E0BED-3EB7-BB4A-A556-FA967FB0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7/10/2025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2466A-4D90-174C-B382-AC4674D7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ADE49-8082-214B-9742-5EE8DA2E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E39200-18D5-014B-BAB8-FF5D0BA15E0C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88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D7DF52F6-A06E-0343-95B8-DAAC38DB4B8C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092C52-7052-0749-9DA0-9374DBF495AE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64E1C2F-81E1-C44D-859C-946596C950F2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3626485-4263-0A44-9561-E278A7056C33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D45AAB5-3CCC-DE4A-A962-3702911B55C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CAFB16F-8EDE-D44F-A51E-34EDC41E7404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CD51329-732C-BB4C-98E5-715BAF9F8853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92B5D44-BC55-AF4C-984D-C8231B22F80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A1E9E2-564E-7049-A22F-BB5B876B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59D05-C08D-7747-B2FC-3F62B335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7/10/2025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F615-BB08-A844-B689-BAA7C5040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3A67D-F96F-4849-8C83-49CC3A65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CFAAB9-2B6B-8D4C-A748-433E2C393EA6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010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BCA70-D63D-40F6-B9B3-4E49B96E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pPr/>
              <a:t>7/10/2025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12559-BD91-4904-A24A-0CF0A232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58BB7-74A5-4A6F-A0FF-021E68F0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84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914A35-7AAF-4B42-9C68-47A633EFD9D0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ABCED79-0E70-FB4D-ABF2-D859BF5556E4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364885D-A3A4-5144-AB4E-7624F27287E6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22073D5-CC72-0549-BD26-F7AF9851BE45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827A049-C9FD-554E-9B01-F151B0D9E86B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832559-4D18-8744-AB91-9FCFAB732477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F97A623-E5DC-1B44-B687-8643B9F0D741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37BBE1-2C82-4E45-B5C5-35E07B05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64973"/>
            <a:ext cx="3609982" cy="1395043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1F2E-A734-364B-8A7D-990D6B889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832" y="770890"/>
            <a:ext cx="6112517" cy="48005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CBAD9-5515-1748-8E77-F48160F4E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7089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6C22B-80D4-AA42-9999-401E37B4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7/10/2025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55DE4-33E8-7F4B-9334-95EA6084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70FA5-21EE-D742-8F01-C1BAE0FD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F966AA-D7DF-F84D-80D4-E216A641B00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49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0D391A-F01E-4947-8A01-95438AA0B323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D499306-B4E0-064D-8F6C-96E9C4BD04DA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F3D0241-0A21-8047-8CE3-B3FDD5FDF71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3083F97-6891-0447-957C-AB0834B826D2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2EF7D75-E7C1-5147-A03B-3EC641CF3B0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D7CA94-94B4-C140-8C68-01C0ADFA1C7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11CD629-C318-A848-BDDE-BBA9465EBF9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A5AC1F8-1370-E946-977E-E4CFC6947BA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CEE63B-B967-0A48-9623-22037676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89"/>
            <a:ext cx="3609983" cy="1389127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11F680-28C8-FA44-9CD5-20709DA02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23838" y="890816"/>
            <a:ext cx="6060136" cy="4870411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507CD-197E-BB4C-83A6-DA3FC97A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6012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E00AC-DF6C-D548-8A06-D6269BDB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7/10/2025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D113B-57D4-9A4F-BFE0-2A3963B4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D9954-FA18-8948-AA52-21CED059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3EB25D-2379-5040-B990-1C99B0B7D93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5907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98E2-86CE-4D4F-9F8F-17C83D19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4B4F2-48A4-A140-B59B-7A2ED9FD4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160016"/>
            <a:ext cx="7335835" cy="3601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F4A7E-D5FF-BF48-8E01-8F46150AB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6928" y="457200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5B0A250-5CC0-1746-B209-08E8B0DAE6AF}" type="datetimeFigureOut">
              <a:rPr lang="en-US" smtClean="0"/>
              <a:pPr/>
              <a:t>7/10/2025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31757-5039-BF46-B47A-50DA8FFBC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6141085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3FD16-4337-B940-905E-D20A26FD4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678" y="6141085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537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0586B0-593E-44C8-3B23-06F30A627FF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823" b="2035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11" name="Rectangle">
            <a:extLst>
              <a:ext uri="{FF2B5EF4-FFF2-40B4-BE49-F238E27FC236}">
                <a16:creationId xmlns:a16="http://schemas.microsoft.com/office/drawing/2014/main" id="{B4F75AE3-A3AC-DE4C-98FE-EC9DC3BF8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5267217" cy="6858000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34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2266B4-F4C0-BF80-9D89-A06E9155B0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1" y="768334"/>
            <a:ext cx="4134538" cy="2866405"/>
          </a:xfrm>
        </p:spPr>
        <p:txBody>
          <a:bodyPr>
            <a:normAutofit/>
          </a:bodyPr>
          <a:lstStyle/>
          <a:p>
            <a:r>
              <a:rPr lang="en-GB" sz="5400"/>
              <a:t>Internship progress weeks 1-3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B6A95A-D540-8F8D-BD26-700EB702A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1" y="4283239"/>
            <a:ext cx="4134538" cy="1475177"/>
          </a:xfrm>
        </p:spPr>
        <p:txBody>
          <a:bodyPr>
            <a:normAutofit/>
          </a:bodyPr>
          <a:lstStyle/>
          <a:p>
            <a:r>
              <a:rPr lang="en-GB" dirty="0"/>
              <a:t>Data cleaning, survival analysis, signature building, and automation using TOIL COAD datasets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1C79BB7-CCAB-2243-9830-5569626C4D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41345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4406D7A-DB1A-D940-8AD1-93FAF9DD7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16" name="Freeform 40">
              <a:extLst>
                <a:ext uri="{FF2B5EF4-FFF2-40B4-BE49-F238E27FC236}">
                  <a16:creationId xmlns:a16="http://schemas.microsoft.com/office/drawing/2014/main" id="{D0F85DF7-431B-BE45-B932-0E22FC3F8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41">
              <a:extLst>
                <a:ext uri="{FF2B5EF4-FFF2-40B4-BE49-F238E27FC236}">
                  <a16:creationId xmlns:a16="http://schemas.microsoft.com/office/drawing/2014/main" id="{BEA0AA89-2965-2A44-B84E-51C748B2D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42">
              <a:extLst>
                <a:ext uri="{FF2B5EF4-FFF2-40B4-BE49-F238E27FC236}">
                  <a16:creationId xmlns:a16="http://schemas.microsoft.com/office/drawing/2014/main" id="{7EC47259-887A-FD48-989C-42BC5A3C9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3">
              <a:extLst>
                <a:ext uri="{FF2B5EF4-FFF2-40B4-BE49-F238E27FC236}">
                  <a16:creationId xmlns:a16="http://schemas.microsoft.com/office/drawing/2014/main" id="{16E261C3-18BE-934F-8A2B-59BE70AE2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4">
              <a:extLst>
                <a:ext uri="{FF2B5EF4-FFF2-40B4-BE49-F238E27FC236}">
                  <a16:creationId xmlns:a16="http://schemas.microsoft.com/office/drawing/2014/main" id="{35A2267B-0862-A24E-87D2-6CE5187CF9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id="{A404A0DE-A076-8C4E-B8D4-EBC9453377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53">
              <a:extLst>
                <a:ext uri="{FF2B5EF4-FFF2-40B4-BE49-F238E27FC236}">
                  <a16:creationId xmlns:a16="http://schemas.microsoft.com/office/drawing/2014/main" id="{9EED6D73-C275-3347-BB66-C83964257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084816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2EB41-2388-1668-DEAC-13DBDBC32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 of the last two weeks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D7C80-EA39-6E60-1443-112C4E4FE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Use </a:t>
            </a:r>
            <a:r>
              <a:rPr lang="en-GB" b="1" dirty="0"/>
              <a:t>TOIL pan-cancer datasets</a:t>
            </a:r>
            <a:r>
              <a:rPr lang="en-GB" dirty="0"/>
              <a:t> to study CES1 and other metabolic genes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Focus on </a:t>
            </a:r>
            <a:r>
              <a:rPr lang="en-GB" b="1" dirty="0"/>
              <a:t>Colon Adenocarcinoma (COAD)</a:t>
            </a:r>
            <a:r>
              <a:rPr lang="en-GB" dirty="0"/>
              <a:t> samples only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Perform </a:t>
            </a:r>
            <a:r>
              <a:rPr lang="en-GB" b="1" dirty="0"/>
              <a:t>survival analysis</a:t>
            </a:r>
            <a:r>
              <a:rPr lang="en-GB" dirty="0"/>
              <a:t> (OS, DSS, PFI) using gene expression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Build and test </a:t>
            </a:r>
            <a:r>
              <a:rPr lang="en-GB" b="1" dirty="0"/>
              <a:t>multi-gene signatures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Automate survival pipelines using </a:t>
            </a:r>
            <a:r>
              <a:rPr lang="en-GB" b="1" dirty="0"/>
              <a:t>R</a:t>
            </a:r>
            <a:r>
              <a:rPr lang="en-GB" dirty="0"/>
              <a:t> scripting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732690-6CC0-1196-8018-756CFF999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9319" y="424170"/>
            <a:ext cx="3267531" cy="19624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8372BF6-4CDB-B4A9-BDEF-B5ECC94EC39A}"/>
              </a:ext>
            </a:extLst>
          </p:cNvPr>
          <p:cNvSpPr txBox="1"/>
          <p:nvPr/>
        </p:nvSpPr>
        <p:spPr>
          <a:xfrm>
            <a:off x="8750300" y="3588426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Expression Matrix (.csv)  </a:t>
            </a:r>
          </a:p>
          <a:p>
            <a:r>
              <a:rPr lang="en-GB" dirty="0"/>
              <a:t>        ➕  </a:t>
            </a:r>
          </a:p>
          <a:p>
            <a:r>
              <a:rPr lang="en-GB" dirty="0"/>
              <a:t>Clinical Metadata (.csv)  </a:t>
            </a:r>
          </a:p>
          <a:p>
            <a:r>
              <a:rPr lang="en-GB" dirty="0"/>
              <a:t>        ↓  </a:t>
            </a:r>
          </a:p>
          <a:p>
            <a:r>
              <a:rPr lang="en-GB" dirty="0"/>
              <a:t>Signature Score (Z-score)  </a:t>
            </a:r>
          </a:p>
          <a:p>
            <a:r>
              <a:rPr lang="en-GB" dirty="0"/>
              <a:t>        ↓  </a:t>
            </a:r>
          </a:p>
          <a:p>
            <a:r>
              <a:rPr lang="en-GB" dirty="0"/>
              <a:t>KM Plot (OS / DSS / PFI)</a:t>
            </a:r>
          </a:p>
        </p:txBody>
      </p:sp>
    </p:spTree>
    <p:extLst>
      <p:ext uri="{BB962C8B-B14F-4D97-AF65-F5344CB8AC3E}">
        <p14:creationId xmlns:p14="http://schemas.microsoft.com/office/powerpoint/2010/main" val="913944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D5879-095B-F824-7368-705DED32B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550" y="310565"/>
            <a:ext cx="7335835" cy="1268984"/>
          </a:xfrm>
        </p:spPr>
        <p:txBody>
          <a:bodyPr>
            <a:normAutofit fontScale="90000"/>
          </a:bodyPr>
          <a:lstStyle/>
          <a:p>
            <a:r>
              <a:rPr lang="en-GB" dirty="0"/>
              <a:t>Setup, fixes and survival analysis </a:t>
            </a:r>
            <a:br>
              <a:rPr lang="en-GB" dirty="0"/>
            </a:br>
            <a:endParaRPr lang="en-GB" dirty="0"/>
          </a:p>
        </p:txBody>
      </p:sp>
      <p:sp>
        <p:nvSpPr>
          <p:cNvPr id="12" name="Rectangle 8">
            <a:extLst>
              <a:ext uri="{FF2B5EF4-FFF2-40B4-BE49-F238E27FC236}">
                <a16:creationId xmlns:a16="http://schemas.microsoft.com/office/drawing/2014/main" id="{EA5E666C-163D-6BA7-B00B-A2B4F25C808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00051" y="2888156"/>
            <a:ext cx="446404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E1D7E040-DB75-7F8E-0A81-4B92B1C320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151" y="2022434"/>
            <a:ext cx="5194299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Fixed stage-specific filtering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Verified CES1 plots using OS, DSS, and PFI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Added patient counts to legends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Adjusted font sizes and layout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Used correct survival columns (e.g.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months)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Saved outputs to KM_CES1_plots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1660232-F9F3-AD61-C7C0-2A3300210C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272" y="2077227"/>
            <a:ext cx="3390228" cy="333297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E3A494E-E8FE-88DC-A89F-A5E4660D586A}"/>
              </a:ext>
            </a:extLst>
          </p:cNvPr>
          <p:cNvSpPr txBox="1"/>
          <p:nvPr/>
        </p:nvSpPr>
        <p:spPr>
          <a:xfrm>
            <a:off x="565151" y="4273150"/>
            <a:ext cx="3289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On the right is the </a:t>
            </a:r>
            <a:r>
              <a:rPr lang="en-GB" b="1" dirty="0"/>
              <a:t>KM_OS_0.5_v1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52610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A3D98F-757A-05AA-C259-5A89CD7B7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70890"/>
            <a:ext cx="4133560" cy="126898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3100"/>
              <a:t>Threshold-stratified survival plots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2FFAA-D635-5651-F271-2620D67092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1" y="2160016"/>
            <a:ext cx="4133560" cy="3601212"/>
          </a:xfrm>
        </p:spPr>
        <p:txBody>
          <a:bodyPr>
            <a:normAutofit/>
          </a:bodyPr>
          <a:lstStyle/>
          <a:p>
            <a:r>
              <a:rPr lang="en-GB" sz="2200"/>
              <a:t>Looped CES1 plots across quantile thresholds</a:t>
            </a:r>
          </a:p>
          <a:p>
            <a:r>
              <a:rPr lang="en-GB" sz="2200"/>
              <a:t>Tested quartiles, central exclusion, and extremes</a:t>
            </a:r>
          </a:p>
          <a:p>
            <a:r>
              <a:rPr lang="en-GB" sz="2200"/>
              <a:t>Outputs saved to: KM_task2_looped_thresholds</a:t>
            </a:r>
          </a:p>
          <a:p>
            <a:r>
              <a:rPr lang="en-GB" sz="2200"/>
              <a:t>OS, DSS, and PFI curves generated automatically</a:t>
            </a:r>
          </a:p>
        </p:txBody>
      </p:sp>
      <p:pic>
        <p:nvPicPr>
          <p:cNvPr id="6" name="Picture 5" descr="A graph with numbers and lines&#10;&#10;AI-generated content may be incorrect.">
            <a:extLst>
              <a:ext uri="{FF2B5EF4-FFF2-40B4-BE49-F238E27FC236}">
                <a16:creationId xmlns:a16="http://schemas.microsoft.com/office/drawing/2014/main" id="{0A287560-0E2F-8E15-E948-A5587781C5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7187" y="690295"/>
            <a:ext cx="3502802" cy="3301391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F3CF3DF-4809-5B42-9F22-981391379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413356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 graph with numbers and lines">
            <a:extLst>
              <a:ext uri="{FF2B5EF4-FFF2-40B4-BE49-F238E27FC236}">
                <a16:creationId xmlns:a16="http://schemas.microsoft.com/office/drawing/2014/main" id="{E8EBB5F9-12D0-E292-9A77-E264F1F924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895" y="4223829"/>
            <a:ext cx="2062467" cy="1943876"/>
          </a:xfrm>
          <a:prstGeom prst="rect">
            <a:avLst/>
          </a:prstGeom>
        </p:spPr>
      </p:pic>
      <p:pic>
        <p:nvPicPr>
          <p:cNvPr id="12" name="Picture 11" descr="A graph with numbers and lines&#10;&#10;AI-generated content may be incorrect.">
            <a:extLst>
              <a:ext uri="{FF2B5EF4-FFF2-40B4-BE49-F238E27FC236}">
                <a16:creationId xmlns:a16="http://schemas.microsoft.com/office/drawing/2014/main" id="{0D8AA7B7-2433-D251-973C-6F6003D07F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2860" y="4223829"/>
            <a:ext cx="2062467" cy="1943876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0D40C408-1C95-CC45-87A7-61CE8B1F93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39" name="Freeform 22">
              <a:extLst>
                <a:ext uri="{FF2B5EF4-FFF2-40B4-BE49-F238E27FC236}">
                  <a16:creationId xmlns:a16="http://schemas.microsoft.com/office/drawing/2014/main" id="{064C34AA-742A-4849-8CD3-EBD627656C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EC6ED33D-9A7B-5247-BA45-456AE5F3B4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143DF02F-6797-8A48-8141-360A16A57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FDD14875-9EDB-984E-9EDE-3C3A422D9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9915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BA8C2C-4E0B-95B4-D666-F823F7E3D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70890"/>
            <a:ext cx="4133560" cy="126898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/>
              <a:t>Z-score Normalisation + Signature Scores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692F51A-3972-228F-E705-5F20089F26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65151" y="2160016"/>
            <a:ext cx="4133560" cy="36012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Normalised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CES1, CKS1B, BIRC5, CDCA5 expression using z-scores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Created multi-gene signatures (e.g. CES1 + CPT1A + MGLL)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Stratified by quantiles (25%, 50%, 75%, etc.)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Defined LOW vs HIGH score groups per signature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Generated survival plots for each signature × threshold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Saved results to: </a:t>
            </a:r>
            <a:r>
              <a:rPr kumimoji="0" lang="en-US" altLang="en-US" sz="19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KM_signature_plots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folder</a:t>
            </a:r>
          </a:p>
        </p:txBody>
      </p:sp>
      <p:pic>
        <p:nvPicPr>
          <p:cNvPr id="10" name="Picture 9" descr="A graph of a number of patients with a number of days&#10;&#10;AI-generated content may be incorrect.">
            <a:extLst>
              <a:ext uri="{FF2B5EF4-FFF2-40B4-BE49-F238E27FC236}">
                <a16:creationId xmlns:a16="http://schemas.microsoft.com/office/drawing/2014/main" id="{4A5C8CEC-7627-C53C-37E3-4508A7179F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" r="2813" b="-24"/>
          <a:stretch>
            <a:fillRect/>
          </a:stretch>
        </p:blipFill>
        <p:spPr>
          <a:xfrm>
            <a:off x="5263640" y="678758"/>
            <a:ext cx="3016278" cy="2622632"/>
          </a:xfrm>
          <a:prstGeom prst="rect">
            <a:avLst/>
          </a:prstGeom>
        </p:spPr>
      </p:pic>
      <p:pic>
        <p:nvPicPr>
          <p:cNvPr id="12" name="Picture 11" descr="A graph with red and black lines">
            <a:extLst>
              <a:ext uri="{FF2B5EF4-FFF2-40B4-BE49-F238E27FC236}">
                <a16:creationId xmlns:a16="http://schemas.microsoft.com/office/drawing/2014/main" id="{1C9A0266-9D90-A4F1-9BAB-BBC9D45750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57" b="3"/>
          <a:stretch>
            <a:fillRect/>
          </a:stretch>
        </p:blipFill>
        <p:spPr>
          <a:xfrm>
            <a:off x="8514872" y="678758"/>
            <a:ext cx="3016278" cy="2622632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F3CF3DF-4809-5B42-9F22-981391379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413356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graph of a number of patients with a number of days&#10;&#10;AI-generated content may be incorrect.">
            <a:extLst>
              <a:ext uri="{FF2B5EF4-FFF2-40B4-BE49-F238E27FC236}">
                <a16:creationId xmlns:a16="http://schemas.microsoft.com/office/drawing/2014/main" id="{A9C2EE2B-F208-C168-6E2A-4BAA3E26C6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9" r="497" b="-24"/>
          <a:stretch>
            <a:fillRect/>
          </a:stretch>
        </p:blipFill>
        <p:spPr>
          <a:xfrm>
            <a:off x="5263640" y="3545072"/>
            <a:ext cx="3016278" cy="2622632"/>
          </a:xfrm>
          <a:prstGeom prst="rect">
            <a:avLst/>
          </a:prstGeom>
        </p:spPr>
      </p:pic>
      <p:pic>
        <p:nvPicPr>
          <p:cNvPr id="6" name="Picture 5" descr="A graph of a number of patients with a number of days&#10;&#10;AI-generated content may be incorrect.">
            <a:extLst>
              <a:ext uri="{FF2B5EF4-FFF2-40B4-BE49-F238E27FC236}">
                <a16:creationId xmlns:a16="http://schemas.microsoft.com/office/drawing/2014/main" id="{22E2ADE6-AF9E-86DF-A9FD-5C7F75278A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60" r="-24" b="-24"/>
          <a:stretch>
            <a:fillRect/>
          </a:stretch>
        </p:blipFill>
        <p:spPr>
          <a:xfrm>
            <a:off x="8514872" y="3545072"/>
            <a:ext cx="3016278" cy="2622632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0D40C408-1C95-CC45-87A7-61CE8B1F93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64C34AA-742A-4849-8CD3-EBD627656C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EC6ED33D-9A7B-5247-BA45-456AE5F3B4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143DF02F-6797-8A48-8141-360A16A57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FDD14875-9EDB-984E-9EDE-3C3A422D9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6233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CA63B6-23D9-827A-4760-FE28D6E48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70890"/>
            <a:ext cx="4133559" cy="126898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/>
              <a:t>Signature automation &amp; pipeline improvements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6F065F2-D9E0-80AC-753F-26BF08EECF7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65151" y="2160016"/>
            <a:ext cx="4133559" cy="36012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Wrote reusable R functions (z-scores, signatures, KM plots)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Looped across genes and thresholds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Auto-saved outputs with smart filenames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Cleaned structure → fewer manual edits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Plots saved to: </a:t>
            </a:r>
            <a:r>
              <a:rPr kumimoji="0" lang="en-US" altLang="en-US" sz="2200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KM_signature_plots</a:t>
            </a: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D7D77E-3D43-DF34-3C70-43FE1219E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8710" y="705112"/>
            <a:ext cx="6430513" cy="2909807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1B5E71B3-7269-894E-A00B-31D341365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14" name="Freeform 85">
              <a:extLst>
                <a:ext uri="{FF2B5EF4-FFF2-40B4-BE49-F238E27FC236}">
                  <a16:creationId xmlns:a16="http://schemas.microsoft.com/office/drawing/2014/main" id="{FFFA3A20-1539-CC4A-9BE1-7415FE5A98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87">
              <a:extLst>
                <a:ext uri="{FF2B5EF4-FFF2-40B4-BE49-F238E27FC236}">
                  <a16:creationId xmlns:a16="http://schemas.microsoft.com/office/drawing/2014/main" id="{44EBCCFB-8EAB-2442-8E02-293F08D50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89">
              <a:extLst>
                <a:ext uri="{FF2B5EF4-FFF2-40B4-BE49-F238E27FC236}">
                  <a16:creationId xmlns:a16="http://schemas.microsoft.com/office/drawing/2014/main" id="{AFD14830-CC36-D64E-8173-398042563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97">
              <a:extLst>
                <a:ext uri="{FF2B5EF4-FFF2-40B4-BE49-F238E27FC236}">
                  <a16:creationId xmlns:a16="http://schemas.microsoft.com/office/drawing/2014/main" id="{FAA40AB8-EB6E-A44D-B3CA-7D25B64F5A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0A01F17-907D-3541-BBAF-A33828880D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413356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2FC4BC3A-A809-E1AF-341B-B735D0A1D1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4500" y="4610134"/>
            <a:ext cx="8839632" cy="65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272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87A8-C789-9A6B-28C8-BC87F0078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Issues I Faced &amp; How I Solved Them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3BEB256-FC82-26DF-21C4-05DFAB86CD7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65150" y="2529652"/>
            <a:ext cx="7558544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Sample IDs didn’t match across expression and clinical datasets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→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Fixed by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removing ENSEMBL version suffixes and matching correctly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Some survival plots were using the wrong (unfiltered) clinical data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→ Resolved by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subsetting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primary tumors only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Looped plots were saving in the wrong folder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→ Created dedicated folder: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KM_task2_looped_thresholds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Too many combinations to run manually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→ Automated gene signature generation, thresholding, and saving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3782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F8367-FE5C-9E19-45FE-A93D4520C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Summery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F536B8-D7AE-F04D-FF6D-32FAFDD9B7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Completed CES1 survival analysis (OS, DSS, PFI)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Expanded to 4 genes and created z-score based signatures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Automated signature generation, thresholding, and plotting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Cleaned dataset merging and filtered for primary </a:t>
            </a:r>
            <a:r>
              <a:rPr lang="en-GB" dirty="0" err="1"/>
              <a:t>tumors</a:t>
            </a:r>
            <a:r>
              <a:rPr lang="en-GB" dirty="0"/>
              <a:t> only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Organized all outputs into clearly named folders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9740222"/>
      </p:ext>
    </p:extLst>
  </p:cSld>
  <p:clrMapOvr>
    <a:masterClrMapping/>
  </p:clrMapOvr>
</p:sld>
</file>

<file path=ppt/theme/theme1.xml><?xml version="1.0" encoding="utf-8"?>
<a:theme xmlns:a="http://schemas.openxmlformats.org/drawingml/2006/main" name="PunchcardVTI">
  <a:themeElements>
    <a:clrScheme name="Punchcard">
      <a:dk1>
        <a:srgbClr val="000000"/>
      </a:dk1>
      <a:lt1>
        <a:srgbClr val="FFFFFF"/>
      </a:lt1>
      <a:dk2>
        <a:srgbClr val="00224B"/>
      </a:dk2>
      <a:lt2>
        <a:srgbClr val="EFF0EF"/>
      </a:lt2>
      <a:accent1>
        <a:srgbClr val="00B2F3"/>
      </a:accent1>
      <a:accent2>
        <a:srgbClr val="0471CC"/>
      </a:accent2>
      <a:accent3>
        <a:srgbClr val="14BBA9"/>
      </a:accent3>
      <a:accent4>
        <a:srgbClr val="8BB93B"/>
      </a:accent4>
      <a:accent5>
        <a:srgbClr val="EC970C"/>
      </a:accent5>
      <a:accent6>
        <a:srgbClr val="F55822"/>
      </a:accent6>
      <a:hlink>
        <a:srgbClr val="008EE6"/>
      </a:hlink>
      <a:folHlink>
        <a:srgbClr val="808C8E"/>
      </a:folHlink>
    </a:clrScheme>
    <a:fontScheme name="Punchcard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VTI" id="{C7262591-AF98-8F48-B56D-6342D2439B1A}" vid="{261D9F73-974A-B14E-9EAF-4871CCA60B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1225</Words>
  <Application>Microsoft Office PowerPoint</Application>
  <PresentationFormat>Widescreen</PresentationFormat>
  <Paragraphs>93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Arial</vt:lpstr>
      <vt:lpstr>Arial Unicode MS</vt:lpstr>
      <vt:lpstr>Avenir Next</vt:lpstr>
      <vt:lpstr>Neue Haas Grotesk Text Pro</vt:lpstr>
      <vt:lpstr>PunchcardVTI</vt:lpstr>
      <vt:lpstr>Internship progress weeks 1-3</vt:lpstr>
      <vt:lpstr>Aim of the last two weeks</vt:lpstr>
      <vt:lpstr>Setup, fixes and survival analysis  </vt:lpstr>
      <vt:lpstr>Threshold-stratified survival plots </vt:lpstr>
      <vt:lpstr>Z-score Normalisation + Signature Scores</vt:lpstr>
      <vt:lpstr>Signature automation &amp; pipeline improvements</vt:lpstr>
      <vt:lpstr>Issues I Faced &amp; How I Solved Them</vt:lpstr>
      <vt:lpstr>Summery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Alicia Nicklin</dc:creator>
  <cp:lastModifiedBy>Alicia Nicklin</cp:lastModifiedBy>
  <cp:revision>2</cp:revision>
  <dcterms:created xsi:type="dcterms:W3CDTF">2025-07-10T11:02:32Z</dcterms:created>
  <dcterms:modified xsi:type="dcterms:W3CDTF">2025-07-10T13:17:02Z</dcterms:modified>
</cp:coreProperties>
</file>

<file path=docProps/thumbnail.jpeg>
</file>